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121619"/>
    <a:srgbClr val="0948CB"/>
    <a:srgbClr val="0B49CB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57" d="100"/>
          <a:sy n="57" d="100"/>
        </p:scale>
        <p:origin x="118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99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mmashilkina/IBM-Data-Science-Certification/blob/main/IBM-DS0321EN-SkillsNetwork_labs_module_1_L3_labs-jupyter-spacex-data_wrangling_jupyterlite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mmashilkina/IBM-Data-Science-Certification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mmashilkina/IBM-Data-Science-Certification/blob/main/IBM-DS0321EN-SkillsNetwork_labs_module_3_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mmashilkina/IBM-Data-Science-Certification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immashilkina/IBM-Data-Science-Certification/blob/main/IBM-DS0321EN-SkillsNetwork_labs_module_4_SpaceX_Machine_Learning_Prediction_Part_5.jupyterlite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400" dirty="0"/>
              <a:t>Several steps were performed:</a:t>
            </a:r>
          </a:p>
          <a:p>
            <a:pPr>
              <a:buFontTx/>
              <a:buChar char="-"/>
            </a:pPr>
            <a:r>
              <a:rPr lang="en-US" sz="2400" dirty="0"/>
              <a:t>Calculated the number of launches on each site</a:t>
            </a:r>
          </a:p>
          <a:p>
            <a:r>
              <a:rPr lang="en-US" sz="2400" dirty="0"/>
              <a:t>Calculated the number and occurrence of each orbit</a:t>
            </a:r>
          </a:p>
          <a:p>
            <a:r>
              <a:rPr lang="en-US" sz="2400" dirty="0"/>
              <a:t>Calculated the number and occurrence of mission outcome per orbit type</a:t>
            </a:r>
          </a:p>
          <a:p>
            <a:r>
              <a:rPr lang="en-US" sz="2400" dirty="0"/>
              <a:t>Created a landing outcome label from Outcome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200" dirty="0">
                <a:hlinkClick r:id="rId3"/>
              </a:rPr>
              <a:t>https://github.com/rimmashilkina/IBM-Data-Science-Certification/blob/main/IBM-DS0321EN-SkillsNetwork_labs_module_1_L3_labs-jupyter-spacex-data_wrangling_jupyterlite.jupyterlite.ipynb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 charts were used: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relplot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- to show relationships between pairs of variables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– to show rate of categorical variable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lineplot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() – to show yearly trend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200" dirty="0"/>
              <a:t>https://github.com/rimmashilkina/IBM-Data-Science-Certification/blob/main/IBM-DS0321EN-SkillsNetwork_labs_module_2_jupyter-labs-eda-dataviz.ipynb.jupyterlite.ipynb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4624"/>
            <a:ext cx="9745589" cy="456328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Displaying the names of the unique launch sites  in the space mission</a:t>
            </a: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Displaying5 records where launch sites begin with the string 'CCA'</a:t>
            </a: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Displaying the total payload mass carried by boosters launched by NASA (CRS)</a:t>
            </a: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Displaying average payload mass carried by booster version F9 v1.1</a:t>
            </a: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Listing the date when the first successful landing outcome in ground pad was achieved</a:t>
            </a: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Listing the names of the boosters which have success in drone ship and have payload mass greater than 4000 but less than 6000</a:t>
            </a: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Listing the total number of successful and failure mission outcomes</a:t>
            </a: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Listing the   names of the </a:t>
            </a:r>
            <a:r>
              <a:rPr lang="en-US" sz="1800" b="1" dirty="0" err="1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booster_versions</a:t>
            </a: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which have carried the maximum payload mass by using a subquery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Listing the records which will display the month names, failure </a:t>
            </a:r>
            <a:r>
              <a:rPr lang="en-US" sz="1800" b="1" dirty="0" err="1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landing_outcomes</a:t>
            </a: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 drone ship ,booster versions, </a:t>
            </a:r>
            <a:r>
              <a:rPr lang="en-US" sz="1800" b="1" dirty="0" err="1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launch_site</a:t>
            </a: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the months in year 2015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8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Ranking the count of landing outcomes (such as Failure (drone ship) or Success (ground pad)) between the date 2010-06-04 and 2017-03-20, in descending order.</a:t>
            </a: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3"/>
              </a:rPr>
              <a:t>https://github.com/rimmashilkina/IBM-Data-Science-Certification/blob/main/jupyter-labs-eda-sql-coursera_sqllite.ipynb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with circle, Pop up Labels and Text Labels for: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R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 Johnson Space Center – to show start location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R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– to show their geographical location and proximity to Equator and coasts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Latitude and Longitude coordinates were used.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https://github.com/rimmashilkina/IBM-Data-Science-Certification/blob/main/IBM-DS0321EN-SkillsNetwork_labs_module_3_lab_jupyter_launch_site_location.jupyterlite.ipynb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list for Launch sites selection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to show success lunches for all/each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– to select Payload Mass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– to show correlation between Payload Mass and Success Rate for the different Booster Versions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https://github.com/rimmashilkina/IBM-Data-Science-Certification/blob/main/spacex_dash_app.py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A228FF-AE76-F8EE-22A0-47EB85B787B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466170" y="4233692"/>
            <a:ext cx="1908213" cy="12193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FA20D-1D3D-3CD0-1B0F-0E755B1E2D21}"/>
              </a:ext>
            </a:extLst>
          </p:cNvPr>
          <p:cNvSpPr/>
          <p:nvPr/>
        </p:nvSpPr>
        <p:spPr>
          <a:xfrm>
            <a:off x="1070517" y="2319453"/>
            <a:ext cx="1895707" cy="1204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NumPy array from Class variable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6C5194-2A91-0A80-23E3-ECA8DEA7A933}"/>
              </a:ext>
            </a:extLst>
          </p:cNvPr>
          <p:cNvSpPr/>
          <p:nvPr/>
        </p:nvSpPr>
        <p:spPr>
          <a:xfrm>
            <a:off x="3466170" y="2319454"/>
            <a:ext cx="1968192" cy="1204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Standardizing and transforming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6F1F2-2CB6-DFDD-EE5E-886C3DD26699}"/>
              </a:ext>
            </a:extLst>
          </p:cNvPr>
          <p:cNvSpPr/>
          <p:nvPr/>
        </p:nvSpPr>
        <p:spPr>
          <a:xfrm>
            <a:off x="5884126" y="2319455"/>
            <a:ext cx="1968192" cy="1204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Split data into train and test 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B243BC-1F7A-09B1-2FF1-3F04B9097099}"/>
              </a:ext>
            </a:extLst>
          </p:cNvPr>
          <p:cNvSpPr/>
          <p:nvPr/>
        </p:nvSpPr>
        <p:spPr>
          <a:xfrm>
            <a:off x="8302082" y="2319454"/>
            <a:ext cx="1968192" cy="1204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Build Logistic Regression with best parameters, find accuracy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B0BD27-DA5E-ED4E-A1AB-A0CF751D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061" y="4145886"/>
            <a:ext cx="1908213" cy="1219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24D47C-52DD-A254-823D-D7B375C65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05" y="4191053"/>
            <a:ext cx="1908213" cy="1219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D2075F-47BC-E783-6C9E-EC2969067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09" y="4191053"/>
            <a:ext cx="1908213" cy="12193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43903B-A557-0840-D8AE-325CB2AF7B5C}"/>
              </a:ext>
            </a:extLst>
          </p:cNvPr>
          <p:cNvSpPr txBox="1"/>
          <p:nvPr/>
        </p:nvSpPr>
        <p:spPr>
          <a:xfrm>
            <a:off x="8362061" y="4233692"/>
            <a:ext cx="1908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 SVM model with best parameters, find accuracy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92DFC0-5492-06A3-BAFF-9C08C6768F8C}"/>
              </a:ext>
            </a:extLst>
          </p:cNvPr>
          <p:cNvSpPr txBox="1"/>
          <p:nvPr/>
        </p:nvSpPr>
        <p:spPr>
          <a:xfrm>
            <a:off x="6027811" y="4233692"/>
            <a:ext cx="1824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 Tree model with best parameters, find </a:t>
            </a:r>
            <a:r>
              <a:rPr lang="en-US" dirty="0" err="1"/>
              <a:t>acciracy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1C4CE6-A004-8868-4FF3-3927DA567C30}"/>
              </a:ext>
            </a:extLst>
          </p:cNvPr>
          <p:cNvSpPr txBox="1"/>
          <p:nvPr/>
        </p:nvSpPr>
        <p:spPr>
          <a:xfrm>
            <a:off x="3553810" y="4348976"/>
            <a:ext cx="1820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Build KNN model with best parameters, find accuracy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7CEDB8-6056-A8E6-A282-2E7D78D71F52}"/>
              </a:ext>
            </a:extLst>
          </p:cNvPr>
          <p:cNvSpPr txBox="1"/>
          <p:nvPr/>
        </p:nvSpPr>
        <p:spPr>
          <a:xfrm>
            <a:off x="1159727" y="4233692"/>
            <a:ext cx="1736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 the best performed method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BB38C3-EB98-6196-3C07-0DD1936E7B05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966224" y="2921619"/>
            <a:ext cx="499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462555-B511-7933-DC2F-55E98EF64231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434362" y="2921619"/>
            <a:ext cx="4497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52E371-6D83-C497-8DCB-671793F61340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7852318" y="2921619"/>
            <a:ext cx="4497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6B7C3B-EE4A-C22B-FCB5-0D52233C5E49}"/>
              </a:ext>
            </a:extLst>
          </p:cNvPr>
          <p:cNvCxnSpPr>
            <a:cxnSpLocks/>
          </p:cNvCxnSpPr>
          <p:nvPr/>
        </p:nvCxnSpPr>
        <p:spPr>
          <a:xfrm>
            <a:off x="9225776" y="3588889"/>
            <a:ext cx="0" cy="53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9ADA24-667D-84A6-3F3C-06F5962AAF7B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7852318" y="4833857"/>
            <a:ext cx="509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541F9D-5AA5-05E1-090A-069DDD5CF8FE}"/>
              </a:ext>
            </a:extLst>
          </p:cNvPr>
          <p:cNvCxnSpPr>
            <a:stCxn id="23" idx="1"/>
          </p:cNvCxnSpPr>
          <p:nvPr/>
        </p:nvCxnSpPr>
        <p:spPr>
          <a:xfrm flipH="1">
            <a:off x="5374383" y="4833857"/>
            <a:ext cx="653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6E0AD8-B375-DD84-8B6C-9317D12F19A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956427" y="4843345"/>
            <a:ext cx="509743" cy="6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8F707DC-24F3-1AEA-B24C-5F733ADBA27E}"/>
              </a:ext>
            </a:extLst>
          </p:cNvPr>
          <p:cNvSpPr txBox="1"/>
          <p:nvPr/>
        </p:nvSpPr>
        <p:spPr>
          <a:xfrm>
            <a:off x="734028" y="5719185"/>
            <a:ext cx="8455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https://github.com/rimmashilkina/IBM-Data-Science-Certification/blob/main/IBM-DS0321EN-SkillsNetwork_labs_module_4_SpaceX_Machine_Learning_Prediction_Part_5.jupyterlite.ipynb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170AC-2C29-F5F6-370A-3225664A3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17" y="1554128"/>
            <a:ext cx="5733800" cy="4873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9649B-27A2-5EB0-B674-8A8DDCBB2BA6}"/>
              </a:ext>
            </a:extLst>
          </p:cNvPr>
          <p:cNvSpPr txBox="1"/>
          <p:nvPr/>
        </p:nvSpPr>
        <p:spPr>
          <a:xfrm>
            <a:off x="7304049" y="1672683"/>
            <a:ext cx="37468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launches are from site CCAFS SLC 40</a:t>
            </a:r>
          </a:p>
          <a:p>
            <a:endParaRPr lang="en-US" dirty="0"/>
          </a:p>
          <a:p>
            <a:r>
              <a:rPr lang="en-US" dirty="0"/>
              <a:t>There is period when most launches were from LSC LC 39A site. It might be due to some construction or repair work on CCAFS SLC 40 site.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F24BB-9E8D-90B3-F449-6864D1F1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649114"/>
            <a:ext cx="5772038" cy="4681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A3230-6A92-741E-4D92-04A5E84D1DE5}"/>
              </a:ext>
            </a:extLst>
          </p:cNvPr>
          <p:cNvSpPr txBox="1"/>
          <p:nvPr/>
        </p:nvSpPr>
        <p:spPr>
          <a:xfrm flipH="1">
            <a:off x="6747602" y="1873405"/>
            <a:ext cx="4158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Sites CCAFS SLC 40 and KSC LC 39A are used for any payload type, while VAFB SLC 4E is used for payloads up to 10000.</a:t>
            </a:r>
          </a:p>
          <a:p>
            <a:endParaRPr lang="en-US" dirty="0"/>
          </a:p>
          <a:p>
            <a:r>
              <a:rPr lang="en-US" dirty="0"/>
              <a:t>Most payloads are less than 7500 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D61FE-E4C6-E5BD-C482-C3FE5B351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21" y="1384078"/>
            <a:ext cx="6111323" cy="5273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196B6-F960-8937-5956-2CC512EE21BD}"/>
              </a:ext>
            </a:extLst>
          </p:cNvPr>
          <p:cNvSpPr txBox="1"/>
          <p:nvPr/>
        </p:nvSpPr>
        <p:spPr>
          <a:xfrm>
            <a:off x="7125629" y="1605776"/>
            <a:ext cx="4159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Orbits ES-L1, GEO, HEO, and SSO has 100% success rate.</a:t>
            </a:r>
          </a:p>
          <a:p>
            <a:endParaRPr lang="en-US" dirty="0"/>
          </a:p>
          <a:p>
            <a:r>
              <a:rPr lang="en-US" dirty="0"/>
              <a:t>Orbit SO has 0 successful attempts</a:t>
            </a:r>
          </a:p>
          <a:p>
            <a:endParaRPr lang="en-US" dirty="0"/>
          </a:p>
          <a:p>
            <a:r>
              <a:rPr lang="en-US" dirty="0"/>
              <a:t>For other orbits success rate is more than 50%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7CD09-FBE2-F213-6025-A766D82B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65877"/>
            <a:ext cx="10972800" cy="225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6E12CF-71CD-7485-1541-7AC40C075853}"/>
              </a:ext>
            </a:extLst>
          </p:cNvPr>
          <p:cNvSpPr txBox="1"/>
          <p:nvPr/>
        </p:nvSpPr>
        <p:spPr>
          <a:xfrm>
            <a:off x="609600" y="4460488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LEO orbit there were few unsuccessful flights at the beginning, but later starts were all successful</a:t>
            </a:r>
          </a:p>
          <a:p>
            <a:endParaRPr lang="en-US" dirty="0"/>
          </a:p>
          <a:p>
            <a:r>
              <a:rPr lang="en-US" dirty="0"/>
              <a:t>For GTO orbit there is a pattern of constant flips between successful and unsuccessful starts.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898B6-C95A-4DED-C64C-68FCC1EF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9" y="1441235"/>
            <a:ext cx="11385396" cy="2317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F7C24E-063F-C1A6-0C30-AB85EFAF8861}"/>
              </a:ext>
            </a:extLst>
          </p:cNvPr>
          <p:cNvSpPr txBox="1"/>
          <p:nvPr/>
        </p:nvSpPr>
        <p:spPr>
          <a:xfrm>
            <a:off x="446049" y="4226312"/>
            <a:ext cx="11151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Heavier payloads provide negative impact on GTO orbit</a:t>
            </a:r>
          </a:p>
          <a:p>
            <a:endParaRPr lang="en-US" dirty="0"/>
          </a:p>
          <a:p>
            <a:r>
              <a:rPr lang="en-US" dirty="0"/>
              <a:t>For LEO and ISS orbits heavy payloads increase success rate.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95414-0A05-D204-226F-5BA6F2999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48" y="1507793"/>
            <a:ext cx="6909783" cy="5069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960C6-524F-78DF-FBE6-16484E9977CE}"/>
              </a:ext>
            </a:extLst>
          </p:cNvPr>
          <p:cNvSpPr txBox="1"/>
          <p:nvPr/>
        </p:nvSpPr>
        <p:spPr>
          <a:xfrm>
            <a:off x="7895063" y="1739590"/>
            <a:ext cx="3802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 rate increases since 2013.</a:t>
            </a:r>
          </a:p>
          <a:p>
            <a:r>
              <a:rPr lang="en-US" dirty="0"/>
              <a:t>There are some decreases in 2018 and 2020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9E56A9-B2BF-163F-41CE-B7A8F8405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334" y="1590675"/>
            <a:ext cx="6200775" cy="3676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65587D-0858-18ED-2933-48DE50D52A35}"/>
              </a:ext>
            </a:extLst>
          </p:cNvPr>
          <p:cNvSpPr txBox="1"/>
          <p:nvPr/>
        </p:nvSpPr>
        <p:spPr>
          <a:xfrm>
            <a:off x="7370956" y="2464420"/>
            <a:ext cx="4248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launch sites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4DC54-BF7E-8E46-DBA7-9023CF86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6" y="1966493"/>
            <a:ext cx="9545444" cy="299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695AF-D691-E65C-CDF4-2F2B4404B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351" y="2550492"/>
            <a:ext cx="8468730" cy="19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9B8C3-A7A6-1C29-984B-38724BA25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345" y="2160225"/>
            <a:ext cx="8199590" cy="20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63B66-7182-5A9F-CCA5-855C6A20C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86" y="2259874"/>
            <a:ext cx="8619892" cy="186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C62ADE-9391-1EA8-682C-25DC4A235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224087"/>
            <a:ext cx="103822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05416"/>
            <a:ext cx="10604912" cy="481393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methodologies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through API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with Web Scraping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SQL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Data Visualization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with Folium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Machine Learning Prediction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all results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result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analytics in screenshots</a:t>
            </a:r>
          </a:p>
          <a:p>
            <a:pPr marL="228600" lvl="1">
              <a:lnSpc>
                <a:spcPct val="12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Analytics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9D27E-5E88-31EC-4C28-FA05E1BD6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219325"/>
            <a:ext cx="68580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F71D36-AA4A-D778-50B8-D4851869D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748970"/>
            <a:ext cx="7848600" cy="411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F49DC-7BA3-3840-8B76-9942A3670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09" y="2413752"/>
            <a:ext cx="10515600" cy="175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04181-CF59-0165-2F49-B0C2AF5BB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566587"/>
            <a:ext cx="10588177" cy="32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B1829-689F-27A3-2EDE-A3D081066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81" y="1771384"/>
            <a:ext cx="8831256" cy="414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Failed Launches of SpaceX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C7251-CA34-27DE-801C-90D5C4C5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67" y="1903091"/>
            <a:ext cx="10521665" cy="412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Calculating distances between Launch site and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19E76-329C-5C4F-71BD-4270F01AC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45" y="1606400"/>
            <a:ext cx="10682868" cy="319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440A8C-20CB-31AB-4A5F-7D569347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7" y="1849609"/>
            <a:ext cx="10745002" cy="349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05416"/>
            <a:ext cx="10399485" cy="469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2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730D5-DD9C-A25C-483D-EBBFA6C5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55" y="1958055"/>
            <a:ext cx="9462889" cy="35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of Payload to Mission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6298B-9BD7-7B63-52F8-D415C4B08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09" y="1480384"/>
            <a:ext cx="5389745" cy="234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CB6A2-328C-C7C3-6CC6-3401A938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80385"/>
            <a:ext cx="5822772" cy="2343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261B4-9AA9-D9FF-AA58-E0E9C306A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70" y="4161280"/>
            <a:ext cx="5401383" cy="2265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192B5A-9CE4-BBD2-B0B4-13F01EC96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878" y="4143444"/>
            <a:ext cx="5799893" cy="23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8D87B-21D1-D2C3-EAD6-A2CF14D5C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37" y="1663123"/>
            <a:ext cx="82391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CDB73-AFB7-80A0-3442-F2B9E5342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93" y="1414808"/>
            <a:ext cx="6343882" cy="510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7976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 points should be considered by an alternate company: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R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Orbits: most success – ES-L1, GEO, HEO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R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is the most successful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R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Lunch success rate increasing since 2013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R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launches from a site gives better success rate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arenR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ML model to work with these Datasets is Decision Tree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from Wikipedia.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SVM, Logistic Regression, Decision Tree, KNN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two sources: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SpaceX API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Wikipedia by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methods 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dataset has columns: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Outcome, Flights,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GridFins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Reused, Legs,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Block,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Serial, Longitude, Latitude</a:t>
            </a: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dataset has columns: Flight No, Date and Time, Launch Site, Payload Mass, Orbit, Customer, Launch Outcome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89F583-586B-6BA0-0AA8-C00D69B4E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Flight No.', 'Date and time ( )', 'Launch site', 'Payload', 'Payload mass', 'Orbit', 'Customer', 'Launch outcome'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D26ACD-BDB3-9B01-33ED-C906EC6EF7EA}"/>
              </a:ext>
            </a:extLst>
          </p:cNvPr>
          <p:cNvSpPr/>
          <p:nvPr/>
        </p:nvSpPr>
        <p:spPr>
          <a:xfrm>
            <a:off x="6745170" y="2065415"/>
            <a:ext cx="1250254" cy="543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SpaceX launch data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31B136A-AF67-6C83-0C50-FAB6B96282E5}"/>
              </a:ext>
            </a:extLst>
          </p:cNvPr>
          <p:cNvSpPr/>
          <p:nvPr/>
        </p:nvSpPr>
        <p:spPr>
          <a:xfrm>
            <a:off x="6027811" y="2065415"/>
            <a:ext cx="717359" cy="530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request-get-parse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CFB51D3-7C6B-CB45-C823-96B953AC4113}"/>
              </a:ext>
            </a:extLst>
          </p:cNvPr>
          <p:cNvSpPr/>
          <p:nvPr/>
        </p:nvSpPr>
        <p:spPr>
          <a:xfrm>
            <a:off x="7995423" y="2065415"/>
            <a:ext cx="1014761" cy="5303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Normalize/ to pandas </a:t>
            </a:r>
            <a:r>
              <a:rPr lang="en-US" sz="1000" dirty="0" err="1"/>
              <a:t>df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B60017-1890-6DBE-BF8F-C997FB22FD6B}"/>
              </a:ext>
            </a:extLst>
          </p:cNvPr>
          <p:cNvSpPr/>
          <p:nvPr/>
        </p:nvSpPr>
        <p:spPr>
          <a:xfrm>
            <a:off x="9010184" y="2065185"/>
            <a:ext cx="1159728" cy="5303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958914A-9D09-2B86-E77A-4F5E20AB181D}"/>
              </a:ext>
            </a:extLst>
          </p:cNvPr>
          <p:cNvSpPr/>
          <p:nvPr/>
        </p:nvSpPr>
        <p:spPr>
          <a:xfrm>
            <a:off x="5910263" y="3044283"/>
            <a:ext cx="1180594" cy="5439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rocket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2353FD-DD21-CEA4-96AE-212B14C7638A}"/>
              </a:ext>
            </a:extLst>
          </p:cNvPr>
          <p:cNvSpPr/>
          <p:nvPr/>
        </p:nvSpPr>
        <p:spPr>
          <a:xfrm flipH="1">
            <a:off x="7090857" y="3017873"/>
            <a:ext cx="1495582" cy="53037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payloads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64A03B-743E-E624-3BF3-871C22009832}"/>
              </a:ext>
            </a:extLst>
          </p:cNvPr>
          <p:cNvSpPr/>
          <p:nvPr/>
        </p:nvSpPr>
        <p:spPr>
          <a:xfrm>
            <a:off x="8619891" y="3044283"/>
            <a:ext cx="1700468" cy="49037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launchpad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E3907A-7345-38FA-359C-ED02C45779CB}"/>
              </a:ext>
            </a:extLst>
          </p:cNvPr>
          <p:cNvSpPr/>
          <p:nvPr/>
        </p:nvSpPr>
        <p:spPr>
          <a:xfrm>
            <a:off x="10320359" y="3057873"/>
            <a:ext cx="1050903" cy="38644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42CB0D-2D46-5E36-BB56-32C3BE4B8DB4}"/>
              </a:ext>
            </a:extLst>
          </p:cNvPr>
          <p:cNvCxnSpPr>
            <a:endCxn id="11" idx="0"/>
          </p:cNvCxnSpPr>
          <p:nvPr/>
        </p:nvCxnSpPr>
        <p:spPr>
          <a:xfrm flipH="1">
            <a:off x="6612673" y="2595564"/>
            <a:ext cx="2397511" cy="42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46D79E-D26C-8B96-C3EF-D94D3A716B6B}"/>
              </a:ext>
            </a:extLst>
          </p:cNvPr>
          <p:cNvCxnSpPr>
            <a:endCxn id="12" idx="1"/>
          </p:cNvCxnSpPr>
          <p:nvPr/>
        </p:nvCxnSpPr>
        <p:spPr>
          <a:xfrm flipH="1">
            <a:off x="8367416" y="2621974"/>
            <a:ext cx="843491" cy="473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6DC586-15A4-7072-5E26-04554528FF49}"/>
              </a:ext>
            </a:extLst>
          </p:cNvPr>
          <p:cNvCxnSpPr>
            <a:endCxn id="13" idx="0"/>
          </p:cNvCxnSpPr>
          <p:nvPr/>
        </p:nvCxnSpPr>
        <p:spPr>
          <a:xfrm>
            <a:off x="9459445" y="2621974"/>
            <a:ext cx="10680" cy="42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BB8040-4943-51B4-9B2B-39E58058C1E2}"/>
              </a:ext>
            </a:extLst>
          </p:cNvPr>
          <p:cNvCxnSpPr>
            <a:endCxn id="14" idx="0"/>
          </p:cNvCxnSpPr>
          <p:nvPr/>
        </p:nvCxnSpPr>
        <p:spPr>
          <a:xfrm>
            <a:off x="10024946" y="2621974"/>
            <a:ext cx="820865" cy="435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7381909-99C2-166F-D403-64D17CCBB5CB}"/>
              </a:ext>
            </a:extLst>
          </p:cNvPr>
          <p:cNvSpPr/>
          <p:nvPr/>
        </p:nvSpPr>
        <p:spPr>
          <a:xfrm>
            <a:off x="7549376" y="3880624"/>
            <a:ext cx="1910069" cy="4903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launch_df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0F16F7-90D8-128B-8606-DE6153E1D29D}"/>
              </a:ext>
            </a:extLst>
          </p:cNvPr>
          <p:cNvCxnSpPr/>
          <p:nvPr/>
        </p:nvCxnSpPr>
        <p:spPr>
          <a:xfrm>
            <a:off x="6824546" y="3588253"/>
            <a:ext cx="724830" cy="292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B94023-DB96-CF02-5555-A25CC3D739E0}"/>
              </a:ext>
            </a:extLst>
          </p:cNvPr>
          <p:cNvCxnSpPr/>
          <p:nvPr/>
        </p:nvCxnSpPr>
        <p:spPr>
          <a:xfrm>
            <a:off x="8005140" y="3574662"/>
            <a:ext cx="0" cy="286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10CFF2-E53C-24C1-0B96-56C8B688801E}"/>
              </a:ext>
            </a:extLst>
          </p:cNvPr>
          <p:cNvCxnSpPr/>
          <p:nvPr/>
        </p:nvCxnSpPr>
        <p:spPr>
          <a:xfrm flipH="1">
            <a:off x="8714772" y="3588253"/>
            <a:ext cx="607648" cy="273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768C49-9178-B11C-EADB-B454EBE2C2F1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9322420" y="3444318"/>
            <a:ext cx="1523391" cy="417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C70F81BD-732B-4A1E-FFA4-DFD9280EBCB7}"/>
              </a:ext>
            </a:extLst>
          </p:cNvPr>
          <p:cNvSpPr/>
          <p:nvPr/>
        </p:nvSpPr>
        <p:spPr>
          <a:xfrm>
            <a:off x="8196146" y="4390247"/>
            <a:ext cx="814038" cy="9734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/>
          <a:lstStyle/>
          <a:p>
            <a:pPr algn="ctr"/>
            <a:r>
              <a:rPr lang="en-US" sz="1000" dirty="0"/>
              <a:t>Remove Falcone1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5D31495-BBF0-1E3F-9BB5-7A1370F70818}"/>
              </a:ext>
            </a:extLst>
          </p:cNvPr>
          <p:cNvSpPr/>
          <p:nvPr/>
        </p:nvSpPr>
        <p:spPr>
          <a:xfrm>
            <a:off x="7515922" y="5390148"/>
            <a:ext cx="1954203" cy="4903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Data_falcon9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4BCB2-2CCF-6F8F-CE39-25C1EF03C467}"/>
              </a:ext>
            </a:extLst>
          </p:cNvPr>
          <p:cNvSpPr txBox="1"/>
          <p:nvPr/>
        </p:nvSpPr>
        <p:spPr>
          <a:xfrm>
            <a:off x="1193180" y="5218771"/>
            <a:ext cx="4315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https://github.com/rimmashilkina/IBM-Data-Science-Certification/blob/main/jupyter-labs-spacex-data-collection-api%20(1).ipynb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84242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https://github.com/rimmashilkina/IBM-Data-Science-Certification/blob/main/jupyter-labs-webscraping.ipynb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88251-F5BF-A071-C8C4-98046E9A96C9}"/>
              </a:ext>
            </a:extLst>
          </p:cNvPr>
          <p:cNvSpPr/>
          <p:nvPr/>
        </p:nvSpPr>
        <p:spPr>
          <a:xfrm>
            <a:off x="6096000" y="2029522"/>
            <a:ext cx="1241353" cy="5490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Wikipedia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A9B9F8-688C-07BE-8406-017DB816EB9D}"/>
              </a:ext>
            </a:extLst>
          </p:cNvPr>
          <p:cNvSpPr/>
          <p:nvPr/>
        </p:nvSpPr>
        <p:spPr>
          <a:xfrm>
            <a:off x="8954429" y="2029522"/>
            <a:ext cx="1550020" cy="6579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E74E7D1-8159-2028-1577-FFA995B50FE8}"/>
              </a:ext>
            </a:extLst>
          </p:cNvPr>
          <p:cNvSpPr/>
          <p:nvPr/>
        </p:nvSpPr>
        <p:spPr>
          <a:xfrm>
            <a:off x="7337353" y="2138395"/>
            <a:ext cx="1550020" cy="4665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E784AD-FFF9-87AF-E3B5-A2EB8DC1A802}"/>
              </a:ext>
            </a:extLst>
          </p:cNvPr>
          <p:cNvSpPr/>
          <p:nvPr/>
        </p:nvSpPr>
        <p:spPr>
          <a:xfrm>
            <a:off x="10504449" y="2358483"/>
            <a:ext cx="635619" cy="22008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7483716-ED54-CD4D-161C-4AE42180E638}"/>
              </a:ext>
            </a:extLst>
          </p:cNvPr>
          <p:cNvSpPr/>
          <p:nvPr/>
        </p:nvSpPr>
        <p:spPr>
          <a:xfrm>
            <a:off x="9506413" y="2687444"/>
            <a:ext cx="1131849" cy="9703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Beautiful</a:t>
            </a:r>
            <a:r>
              <a:rPr lang="en-US" dirty="0"/>
              <a:t> Soup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48E199-1A2F-E10F-A1F3-60D2FA609C5D}"/>
              </a:ext>
            </a:extLst>
          </p:cNvPr>
          <p:cNvSpPr/>
          <p:nvPr/>
        </p:nvSpPr>
        <p:spPr>
          <a:xfrm>
            <a:off x="9634653" y="3698081"/>
            <a:ext cx="1271239" cy="5119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soup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69BB3C5D-8A1A-F1AB-3C01-C97080B1E6FA}"/>
              </a:ext>
            </a:extLst>
          </p:cNvPr>
          <p:cNvSpPr/>
          <p:nvPr/>
        </p:nvSpPr>
        <p:spPr>
          <a:xfrm>
            <a:off x="7014117" y="3468856"/>
            <a:ext cx="2620536" cy="97036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extract tables, extract columns names, fill with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96AAD2-DE9B-CA36-1A49-D0E23DBF8CC8}"/>
              </a:ext>
            </a:extLst>
          </p:cNvPr>
          <p:cNvSpPr/>
          <p:nvPr/>
        </p:nvSpPr>
        <p:spPr>
          <a:xfrm>
            <a:off x="6096000" y="3698081"/>
            <a:ext cx="918117" cy="5813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launch_dict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9FC714-6D9B-638C-9FF1-80F581C658F1}"/>
              </a:ext>
            </a:extLst>
          </p:cNvPr>
          <p:cNvSpPr/>
          <p:nvPr/>
        </p:nvSpPr>
        <p:spPr>
          <a:xfrm>
            <a:off x="6456556" y="5263376"/>
            <a:ext cx="1973766" cy="58134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df</a:t>
            </a:r>
            <a:endParaRPr lang="en-US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F525E23-8438-87CF-DC9E-34FB469EBBE4}"/>
              </a:ext>
            </a:extLst>
          </p:cNvPr>
          <p:cNvSpPr/>
          <p:nvPr/>
        </p:nvSpPr>
        <p:spPr>
          <a:xfrm>
            <a:off x="6365487" y="4279431"/>
            <a:ext cx="702377" cy="9575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/>
              <a:t>Convert to pandas </a:t>
            </a:r>
            <a:r>
              <a:rPr lang="en-US" sz="1200" dirty="0" err="1"/>
              <a:t>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1998</TotalTime>
  <Words>1444</Words>
  <Application>Microsoft Office PowerPoint</Application>
  <PresentationFormat>Widescreen</PresentationFormat>
  <Paragraphs>251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var(--jp-code-font-family)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Rim Shil</cp:lastModifiedBy>
  <cp:revision>259</cp:revision>
  <dcterms:created xsi:type="dcterms:W3CDTF">2021-04-29T18:58:34Z</dcterms:created>
  <dcterms:modified xsi:type="dcterms:W3CDTF">2023-10-01T03:32:32Z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